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4"/>
  </p:notesMasterIdLst>
  <p:sldIdLst>
    <p:sldId id="260" r:id="rId3"/>
    <p:sldId id="262" r:id="rId4"/>
    <p:sldId id="788" r:id="rId5"/>
    <p:sldId id="812" r:id="rId6"/>
    <p:sldId id="804" r:id="rId7"/>
    <p:sldId id="805" r:id="rId8"/>
    <p:sldId id="806" r:id="rId9"/>
    <p:sldId id="821" r:id="rId10"/>
    <p:sldId id="818" r:id="rId11"/>
    <p:sldId id="819" r:id="rId12"/>
    <p:sldId id="820" r:id="rId1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0154"/>
    <a:srgbClr val="CBCBCB"/>
    <a:srgbClr val="E7E7E7"/>
    <a:srgbClr val="D9D9D9"/>
    <a:srgbClr val="E7E6E6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15" autoAdjust="0"/>
    <p:restoredTop sz="89671" autoAdjust="0"/>
  </p:normalViewPr>
  <p:slideViewPr>
    <p:cSldViewPr snapToGrid="0">
      <p:cViewPr>
        <p:scale>
          <a:sx n="75" d="100"/>
          <a:sy n="75" d="100"/>
        </p:scale>
        <p:origin x="3401" y="10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6E310-D715-44F4-906F-D6BF674D3FD7}" type="datetimeFigureOut">
              <a:rPr lang="ko-KR" altLang="en-US" smtClean="0"/>
              <a:t>2022-11-22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CB1D4D-75CA-43F2-AB9F-D8D9294CC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131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Recommendation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oracle에게 학습이 필요한 이미지를 추천해 주는 모듈 </a:t>
            </a: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generator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 의해서 선택된 이미지를 패치 이미지로 생성하는 모듈</a:t>
            </a:r>
            <a:endParaRPr sz="1400" b="1"/>
          </a:p>
          <a:p>
            <a:pPr marL="285750" lvl="0" indent="-196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LossDiff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 : noisy-label</a:t>
            </a:r>
            <a:r>
              <a:rPr lang="en-US" sz="1400"/>
              <a:t> 및 </a:t>
            </a:r>
            <a:r>
              <a:rPr lang="en-US" sz="1400" b="1"/>
              <a:t>noise-data</a:t>
            </a:r>
            <a:r>
              <a:rPr lang="en-US" sz="1400"/>
              <a:t> 처리의 목적 </a:t>
            </a:r>
            <a:endParaRPr sz="140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AL system의 특수성: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AL 추가될 데이터는 noise 발생 가능성이 현저히 낮음 : 사실상 </a:t>
            </a:r>
            <a:r>
              <a:rPr lang="en-US" sz="1400" b="1"/>
              <a:t>전문의에 의한 전수 검사</a:t>
            </a:r>
            <a:endParaRPr sz="1400" b="1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D/M case: </a:t>
            </a:r>
            <a:r>
              <a:rPr lang="en-US" sz="1400"/>
              <a:t>전수 검사에 가까운 데이터가 추가될 예정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N case:  일부 데이터의 자동 선택이 발생함 – noise-data(일부, 알고리즘 버그)/ noisy-label(X)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** 기존 방식으로 WSI 이미지를 추가해야 하는 경우에 LossDiff 작동 필요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WSI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Feature_cube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 </a:t>
            </a:r>
            <a:r>
              <a:rPr lang="en-US" sz="1400"/>
              <a:t>Feature_cube의 경우 큰 이슈 사항은 없는 것으로 확인</a:t>
            </a:r>
            <a:endParaRPr sz="1400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모듈이 학습 대상 기간에 해당하는 각 folder를 읽어와서 학습할 예정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0695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707892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41586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1275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09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674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975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제목 슬라이드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7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57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5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3563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제목 및 내용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8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5811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구역 머리글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9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9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88245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콘텐츠 2개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0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60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7173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비교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1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1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1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1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1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2138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제목만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63374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빈 화면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6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47756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캡션 있는 콘텐츠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4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4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64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6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6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6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881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89267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캡션 있는 그림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5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65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65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6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6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6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7801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제목 및 세로 텍스트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66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6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6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6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11330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세로 제목 및 텍스트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7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7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6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6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6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5946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803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5203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287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286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716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1699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074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F7D5D-D53D-4CBB-8102-54E23234B3AA}" type="datetimeFigureOut">
              <a:rPr lang="ko-KR" altLang="en-US" smtClean="0"/>
              <a:t>2022-11-22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612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56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5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5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5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477703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 시스템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learning</a:t>
            </a:r>
            <a:endParaRPr kumimoji="0" sz="20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46206" y="451519"/>
            <a:ext cx="850186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Patch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추천 모듈 설치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server#226 &gt;&gt; vast/</a:t>
            </a:r>
            <a:r>
              <a:rPr lang="en-US" altLang="ko-KR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active_learning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patch_recommendation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/>
          </p:nvPr>
        </p:nvGraphicFramePr>
        <p:xfrm>
          <a:off x="4962573" y="184053"/>
          <a:ext cx="4069098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307">
                  <a:extLst>
                    <a:ext uri="{9D8B030D-6E8A-4147-A177-3AD203B41FA5}">
                      <a16:colId xmlns:a16="http://schemas.microsoft.com/office/drawing/2014/main" val="4082675543"/>
                    </a:ext>
                  </a:extLst>
                </a:gridCol>
                <a:gridCol w="2307720">
                  <a:extLst>
                    <a:ext uri="{9D8B030D-6E8A-4147-A177-3AD203B41FA5}">
                      <a16:colId xmlns:a16="http://schemas.microsoft.com/office/drawing/2014/main" val="2503052484"/>
                    </a:ext>
                  </a:extLst>
                </a:gridCol>
                <a:gridCol w="717071">
                  <a:extLst>
                    <a:ext uri="{9D8B030D-6E8A-4147-A177-3AD203B41FA5}">
                      <a16:colId xmlns:a16="http://schemas.microsoft.com/office/drawing/2014/main" val="710204177"/>
                    </a:ext>
                  </a:extLst>
                </a:gridCol>
              </a:tblGrid>
              <a:tr h="4084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11/7</a:t>
                      </a:r>
                      <a:b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</a:b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~15</a:t>
                      </a:r>
                      <a:endParaRPr lang="ko-KR" altLang="en-US" sz="11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8771743"/>
                  </a:ext>
                </a:extLst>
              </a:tr>
            </a:tbl>
          </a:graphicData>
        </a:graphic>
      </p:graphicFrame>
      <p:pic>
        <p:nvPicPr>
          <p:cNvPr id="17" name="그림 16"/>
          <p:cNvPicPr/>
          <p:nvPr/>
        </p:nvPicPr>
        <p:blipFill>
          <a:blip r:embed="rId3"/>
          <a:stretch>
            <a:fillRect/>
          </a:stretch>
        </p:blipFill>
        <p:spPr>
          <a:xfrm>
            <a:off x="608041" y="1244289"/>
            <a:ext cx="4878359" cy="1086921"/>
          </a:xfrm>
          <a:prstGeom prst="rect">
            <a:avLst/>
          </a:prstGeom>
        </p:spPr>
      </p:pic>
      <p:pic>
        <p:nvPicPr>
          <p:cNvPr id="18" name="그림 17"/>
          <p:cNvPicPr/>
          <p:nvPr/>
        </p:nvPicPr>
        <p:blipFill>
          <a:blip r:embed="rId4"/>
          <a:stretch>
            <a:fillRect/>
          </a:stretch>
        </p:blipFill>
        <p:spPr>
          <a:xfrm>
            <a:off x="486699" y="2972974"/>
            <a:ext cx="5943600" cy="366395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246206" y="2463675"/>
            <a:ext cx="8501868" cy="376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Execution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terminal &gt; go to file location &gt; “python3 main.py”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246206" y="3582140"/>
            <a:ext cx="8331440" cy="97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Result: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endParaRPr lang="en-US" altLang="ko-KR" sz="1400" dirty="0" smtClean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패치 정보가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[</a:t>
            </a:r>
            <a:r>
              <a:rPr lang="en-US" altLang="ko-KR" sz="1400" dirty="0" err="1" smtClean="0">
                <a:latin typeface="Calibri" panose="020F0502020204030204" pitchFamily="34" charset="0"/>
                <a:cs typeface="Cordia New"/>
              </a:rPr>
              <a:t>recommed_patch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] 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테이블에 복사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,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추천된 패치가 </a:t>
            </a:r>
            <a:r>
              <a:rPr lang="en-US" altLang="ko-KR" sz="1400" dirty="0" err="1" smtClean="0">
                <a:latin typeface="Calibri" panose="020F0502020204030204" pitchFamily="34" charset="0"/>
                <a:cs typeface="Cordia New"/>
              </a:rPr>
              <a:t>oracle_selection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의 코드를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1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로 변경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(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추천 되지 않은 경우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0) </a:t>
            </a:r>
          </a:p>
        </p:txBody>
      </p:sp>
      <p:pic>
        <p:nvPicPr>
          <p:cNvPr id="21" name="그림 20"/>
          <p:cNvPicPr/>
          <p:nvPr/>
        </p:nvPicPr>
        <p:blipFill>
          <a:blip r:embed="rId5"/>
          <a:stretch>
            <a:fillRect/>
          </a:stretch>
        </p:blipFill>
        <p:spPr>
          <a:xfrm>
            <a:off x="372641" y="4733046"/>
            <a:ext cx="7455962" cy="1533411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295486" y="5672747"/>
            <a:ext cx="7533117" cy="34235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408693" y="6300796"/>
            <a:ext cx="6099612" cy="547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*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현재 코드는 </a:t>
            </a:r>
            <a:r>
              <a:rPr lang="ko-KR" altLang="en-US" sz="1100" dirty="0" err="1" smtClean="0">
                <a:latin typeface="Calibri" panose="020F0502020204030204" pitchFamily="34" charset="0"/>
                <a:cs typeface="Cordia New"/>
              </a:rPr>
              <a:t>메뉴얼하게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100" dirty="0" err="1" smtClean="0">
                <a:latin typeface="Calibri" panose="020F0502020204030204" pitchFamily="34" charset="0"/>
                <a:cs typeface="Cordia New"/>
              </a:rPr>
              <a:t>세팅된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 슬라이드로 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테스트 </a:t>
            </a:r>
            <a:endParaRPr lang="en-US" altLang="ko-KR" sz="1100" dirty="0" smtClean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*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현재 </a:t>
            </a:r>
            <a:r>
              <a:rPr lang="ko-KR" altLang="en-US" sz="1100" dirty="0" err="1" smtClean="0">
                <a:latin typeface="Calibri" panose="020F0502020204030204" pitchFamily="34" charset="0"/>
                <a:cs typeface="Cordia New"/>
              </a:rPr>
              <a:t>씨젠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 테스트 데이터의 </a:t>
            </a: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anatomy 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정보와의 구분을 위해서 </a:t>
            </a: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Test 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값으로 </a:t>
            </a:r>
            <a:r>
              <a:rPr lang="en-US" altLang="ko-KR" sz="1100" dirty="0" err="1" smtClean="0">
                <a:latin typeface="Calibri" panose="020F0502020204030204" pitchFamily="34" charset="0"/>
                <a:cs typeface="Cordia New"/>
              </a:rPr>
              <a:t>incert</a:t>
            </a:r>
            <a:endParaRPr lang="en-US" altLang="ko-KR" sz="1100" dirty="0" smtClean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911566" y="4492531"/>
            <a:ext cx="1072730" cy="2405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900" dirty="0" smtClean="0">
                <a:latin typeface="Calibri" panose="020F0502020204030204" pitchFamily="34" charset="0"/>
                <a:cs typeface="Cordia New"/>
              </a:rPr>
              <a:t>*threshold</a:t>
            </a:r>
            <a:r>
              <a:rPr lang="en-US" altLang="ko-KR" sz="900" dirty="0">
                <a:latin typeface="Calibri" panose="020F0502020204030204" pitchFamily="34" charset="0"/>
                <a:cs typeface="Cordia New"/>
              </a:rPr>
              <a:t>== </a:t>
            </a:r>
            <a:r>
              <a:rPr lang="en-US" altLang="ko-KR" sz="900" dirty="0" smtClean="0">
                <a:latin typeface="Calibri" panose="020F0502020204030204" pitchFamily="34" charset="0"/>
                <a:cs typeface="Cordia New"/>
              </a:rPr>
              <a:t>0.85</a:t>
            </a:r>
            <a:endParaRPr lang="en-US" altLang="ko-KR" sz="900" dirty="0">
              <a:latin typeface="Calibri" panose="020F0502020204030204" pitchFamily="34" charset="0"/>
              <a:cs typeface="Cordia New"/>
            </a:endParaRPr>
          </a:p>
        </p:txBody>
      </p:sp>
    </p:spTree>
    <p:extLst>
      <p:ext uri="{BB962C8B-B14F-4D97-AF65-F5344CB8AC3E}">
        <p14:creationId xmlns:p14="http://schemas.microsoft.com/office/powerpoint/2010/main" val="1829771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41820" y="422647"/>
            <a:ext cx="8501868" cy="376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Patch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추천 모듈 설치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/>
          </p:nvPr>
        </p:nvGraphicFramePr>
        <p:xfrm>
          <a:off x="4962573" y="184053"/>
          <a:ext cx="4069098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307">
                  <a:extLst>
                    <a:ext uri="{9D8B030D-6E8A-4147-A177-3AD203B41FA5}">
                      <a16:colId xmlns:a16="http://schemas.microsoft.com/office/drawing/2014/main" val="4082675543"/>
                    </a:ext>
                  </a:extLst>
                </a:gridCol>
                <a:gridCol w="2307720">
                  <a:extLst>
                    <a:ext uri="{9D8B030D-6E8A-4147-A177-3AD203B41FA5}">
                      <a16:colId xmlns:a16="http://schemas.microsoft.com/office/drawing/2014/main" val="2503052484"/>
                    </a:ext>
                  </a:extLst>
                </a:gridCol>
                <a:gridCol w="717071">
                  <a:extLst>
                    <a:ext uri="{9D8B030D-6E8A-4147-A177-3AD203B41FA5}">
                      <a16:colId xmlns:a16="http://schemas.microsoft.com/office/drawing/2014/main" val="710204177"/>
                    </a:ext>
                  </a:extLst>
                </a:gridCol>
              </a:tblGrid>
              <a:tr h="4084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11/7</a:t>
                      </a:r>
                      <a:b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</a:b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~15</a:t>
                      </a:r>
                      <a:endParaRPr lang="ko-KR" altLang="en-US" sz="11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8771743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372641" y="908278"/>
            <a:ext cx="8331440" cy="97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Result: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endParaRPr lang="en-US" altLang="ko-KR" sz="1400" dirty="0" smtClean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패치 정보가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[</a:t>
            </a:r>
            <a:r>
              <a:rPr lang="en-US" altLang="ko-KR" sz="1400" dirty="0" err="1" smtClean="0">
                <a:latin typeface="Calibri" panose="020F0502020204030204" pitchFamily="34" charset="0"/>
                <a:cs typeface="Cordia New"/>
              </a:rPr>
              <a:t>recommed_patch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] 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테이블에 복사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,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추천된 패치가 </a:t>
            </a:r>
            <a:r>
              <a:rPr lang="en-US" altLang="ko-KR" sz="1400" dirty="0" err="1" smtClean="0">
                <a:latin typeface="Calibri" panose="020F0502020204030204" pitchFamily="34" charset="0"/>
                <a:cs typeface="Cordia New"/>
              </a:rPr>
              <a:t>oracle_selection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의 코드를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1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로 변경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(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추천 되지 않은 경우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0) </a:t>
            </a:r>
          </a:p>
        </p:txBody>
      </p:sp>
      <p:pic>
        <p:nvPicPr>
          <p:cNvPr id="21" name="그림 20"/>
          <p:cNvPicPr/>
          <p:nvPr/>
        </p:nvPicPr>
        <p:blipFill>
          <a:blip r:embed="rId3"/>
          <a:stretch>
            <a:fillRect/>
          </a:stretch>
        </p:blipFill>
        <p:spPr>
          <a:xfrm>
            <a:off x="499076" y="2059184"/>
            <a:ext cx="7455962" cy="1533411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421921" y="2998885"/>
            <a:ext cx="7533117" cy="34235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43198" y="6110120"/>
            <a:ext cx="6099612" cy="557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*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현재 코드는 </a:t>
            </a:r>
            <a:r>
              <a:rPr lang="ko-KR" altLang="en-US" sz="1100" dirty="0" err="1" smtClean="0">
                <a:latin typeface="Calibri" panose="020F0502020204030204" pitchFamily="34" charset="0"/>
                <a:cs typeface="Cordia New"/>
              </a:rPr>
              <a:t>메뉴얼하게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100" dirty="0" err="1" smtClean="0">
                <a:latin typeface="Calibri" panose="020F0502020204030204" pitchFamily="34" charset="0"/>
                <a:cs typeface="Cordia New"/>
              </a:rPr>
              <a:t>세팅된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 슬라이드로 테스트</a:t>
            </a:r>
            <a:endParaRPr lang="en-US" altLang="ko-KR" sz="1100" dirty="0" smtClean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*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현재 </a:t>
            </a:r>
            <a:r>
              <a:rPr lang="ko-KR" altLang="en-US" sz="1100" dirty="0" err="1" smtClean="0">
                <a:latin typeface="Calibri" panose="020F0502020204030204" pitchFamily="34" charset="0"/>
                <a:cs typeface="Cordia New"/>
              </a:rPr>
              <a:t>씨젠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 테스트 데이터의 </a:t>
            </a: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anatomy 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정보와의 구분을 위해서 </a:t>
            </a: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Test 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값으로 </a:t>
            </a:r>
            <a:r>
              <a:rPr lang="en-US" altLang="ko-KR" sz="1100" dirty="0" err="1" smtClean="0">
                <a:latin typeface="Calibri" panose="020F0502020204030204" pitchFamily="34" charset="0"/>
                <a:cs typeface="Cordia New"/>
              </a:rPr>
              <a:t>incert</a:t>
            </a:r>
            <a:endParaRPr lang="en-US" altLang="ko-KR" sz="1100" dirty="0" smtClean="0">
              <a:latin typeface="Calibri" panose="020F0502020204030204" pitchFamily="34" charset="0"/>
              <a:cs typeface="Cordia New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4"/>
          <a:srcRect l="22638" t="1716"/>
          <a:stretch/>
        </p:blipFill>
        <p:spPr>
          <a:xfrm>
            <a:off x="5087704" y="3878616"/>
            <a:ext cx="3813612" cy="2495034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6268624" y="4353660"/>
            <a:ext cx="1072578" cy="108940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5174376" y="4353660"/>
            <a:ext cx="1072578" cy="1089404"/>
          </a:xfrm>
          <a:prstGeom prst="rect">
            <a:avLst/>
          </a:prstGeom>
          <a:noFill/>
          <a:ln w="28575">
            <a:solidFill>
              <a:srgbClr val="4401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7362872" y="4353660"/>
            <a:ext cx="1072578" cy="1089404"/>
          </a:xfrm>
          <a:prstGeom prst="rect">
            <a:avLst/>
          </a:prstGeom>
          <a:noFill/>
          <a:ln w="28575">
            <a:solidFill>
              <a:srgbClr val="4401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화살표 연결선 5"/>
          <p:cNvCxnSpPr/>
          <p:nvPr/>
        </p:nvCxnSpPr>
        <p:spPr>
          <a:xfrm flipV="1">
            <a:off x="3284906" y="3170064"/>
            <a:ext cx="793058" cy="9209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6268624" y="5462744"/>
            <a:ext cx="1072578" cy="1089404"/>
          </a:xfrm>
          <a:prstGeom prst="rect">
            <a:avLst/>
          </a:prstGeom>
          <a:noFill/>
          <a:ln w="28575">
            <a:solidFill>
              <a:srgbClr val="4401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1392825" y="4110499"/>
            <a:ext cx="3400358" cy="557204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Threshold 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보다 낮은 </a:t>
            </a: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p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값의 데이터를 추천</a:t>
            </a:r>
            <a:endParaRPr lang="en-US" altLang="ko-KR" sz="1100" dirty="0" smtClean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추천 패치 주변 패치들 동시 추천</a:t>
            </a:r>
            <a:endParaRPr lang="en-US" altLang="ko-KR" sz="1100" dirty="0" smtClean="0">
              <a:latin typeface="Calibri" panose="020F0502020204030204" pitchFamily="34" charset="0"/>
              <a:cs typeface="Cordia New"/>
            </a:endParaRPr>
          </a:p>
        </p:txBody>
      </p:sp>
      <p:cxnSp>
        <p:nvCxnSpPr>
          <p:cNvPr id="26" name="직선 화살표 연결선 25"/>
          <p:cNvCxnSpPr/>
          <p:nvPr/>
        </p:nvCxnSpPr>
        <p:spPr>
          <a:xfrm>
            <a:off x="3241570" y="4106037"/>
            <a:ext cx="3092056" cy="2476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/>
          <p:cNvSpPr/>
          <p:nvPr/>
        </p:nvSpPr>
        <p:spPr>
          <a:xfrm>
            <a:off x="7802736" y="6373650"/>
            <a:ext cx="1393101" cy="2734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예시 이미지</a:t>
            </a:r>
            <a:endParaRPr lang="en-US" altLang="ko-KR" sz="1100" dirty="0" smtClean="0">
              <a:latin typeface="Calibri" panose="020F0502020204030204" pitchFamily="34" charset="0"/>
              <a:cs typeface="Cordia New"/>
            </a:endParaRPr>
          </a:p>
        </p:txBody>
      </p:sp>
    </p:spTree>
    <p:extLst>
      <p:ext uri="{BB962C8B-B14F-4D97-AF65-F5344CB8AC3E}">
        <p14:creationId xmlns:p14="http://schemas.microsoft.com/office/powerpoint/2010/main" val="3911333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33032" y="1652626"/>
            <a:ext cx="3194509" cy="187397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7"/>
          <p:cNvCxnSpPr/>
          <p:nvPr/>
        </p:nvCxnSpPr>
        <p:spPr>
          <a:xfrm>
            <a:off x="362808" y="397413"/>
            <a:ext cx="2124751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1" name="Google Shape;151;p7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Module design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52" name="Google Shape;152;p7"/>
          <p:cNvCxnSpPr/>
          <p:nvPr/>
        </p:nvCxnSpPr>
        <p:spPr>
          <a:xfrm>
            <a:off x="1280692" y="3519949"/>
            <a:ext cx="691207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3" name="Google Shape;153;p7"/>
          <p:cNvSpPr/>
          <p:nvPr/>
        </p:nvSpPr>
        <p:spPr>
          <a:xfrm>
            <a:off x="776830" y="497549"/>
            <a:ext cx="7415940" cy="235974"/>
          </a:xfrm>
          <a:prstGeom prst="rect">
            <a:avLst/>
          </a:prstGeom>
          <a:solidFill>
            <a:srgbClr val="FBE4D4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AL part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7"/>
          <p:cNvSpPr/>
          <p:nvPr/>
        </p:nvSpPr>
        <p:spPr>
          <a:xfrm>
            <a:off x="776830" y="6481088"/>
            <a:ext cx="7415940" cy="234346"/>
          </a:xfrm>
          <a:prstGeom prst="rect">
            <a:avLst/>
          </a:prstGeom>
          <a:solidFill>
            <a:srgbClr val="D8E2F3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Training part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2740" y="3831541"/>
            <a:ext cx="3221431" cy="224099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7"/>
          <p:cNvSpPr/>
          <p:nvPr/>
        </p:nvSpPr>
        <p:spPr>
          <a:xfrm>
            <a:off x="776830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7"/>
          <p:cNvSpPr/>
          <p:nvPr/>
        </p:nvSpPr>
        <p:spPr>
          <a:xfrm>
            <a:off x="776830" y="6187901"/>
            <a:ext cx="3608412" cy="236814"/>
          </a:xfrm>
          <a:prstGeom prst="rect">
            <a:avLst/>
          </a:prstGeom>
          <a:solidFill>
            <a:srgbClr val="385623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7"/>
          <p:cNvSpPr/>
          <p:nvPr/>
        </p:nvSpPr>
        <p:spPr>
          <a:xfrm>
            <a:off x="4584358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7"/>
          <p:cNvSpPr/>
          <p:nvPr/>
        </p:nvSpPr>
        <p:spPr>
          <a:xfrm>
            <a:off x="4584358" y="6187901"/>
            <a:ext cx="3608412" cy="236814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WSI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" name="Google Shape;160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33032" y="3897238"/>
            <a:ext cx="3250778" cy="203067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7"/>
          <p:cNvSpPr/>
          <p:nvPr/>
        </p:nvSpPr>
        <p:spPr>
          <a:xfrm>
            <a:off x="776830" y="948376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7"/>
          <p:cNvSpPr/>
          <p:nvPr/>
        </p:nvSpPr>
        <p:spPr>
          <a:xfrm>
            <a:off x="776830" y="791304"/>
            <a:ext cx="3608412" cy="236814"/>
          </a:xfrm>
          <a:prstGeom prst="rect">
            <a:avLst/>
          </a:prstGeom>
          <a:solidFill>
            <a:srgbClr val="BF9000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Recommendation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/>
          <p:nvPr/>
        </p:nvSpPr>
        <p:spPr>
          <a:xfrm>
            <a:off x="4584358" y="948376"/>
            <a:ext cx="3608412" cy="2571573"/>
          </a:xfrm>
          <a:prstGeom prst="rect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7"/>
          <p:cNvSpPr/>
          <p:nvPr/>
        </p:nvSpPr>
        <p:spPr>
          <a:xfrm>
            <a:off x="4584358" y="791304"/>
            <a:ext cx="3608412" cy="236814"/>
          </a:xfrm>
          <a:prstGeom prst="rect">
            <a:avLst/>
          </a:prstGeom>
          <a:solidFill>
            <a:srgbClr val="C55A11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generator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7"/>
          <p:cNvSpPr/>
          <p:nvPr/>
        </p:nvSpPr>
        <p:spPr>
          <a:xfrm>
            <a:off x="4186125" y="3220316"/>
            <a:ext cx="550606" cy="599266"/>
          </a:xfrm>
          <a:prstGeom prst="can">
            <a:avLst>
              <a:gd name="adj" fmla="val 25000"/>
            </a:avLst>
          </a:prstGeom>
          <a:gradFill>
            <a:gsLst>
              <a:gs pos="0">
                <a:srgbClr val="F6F9FC"/>
              </a:gs>
              <a:gs pos="100000">
                <a:srgbClr val="7F7F7F"/>
              </a:gs>
            </a:gsLst>
            <a:lin ang="5400000" scaled="0"/>
          </a:gra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654351" y="1118867"/>
            <a:ext cx="3507880" cy="56952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7"/>
          <p:cNvSpPr txBox="1"/>
          <p:nvPr/>
        </p:nvSpPr>
        <p:spPr>
          <a:xfrm>
            <a:off x="4168858" y="3350588"/>
            <a:ext cx="77683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226</a:t>
            </a:r>
            <a:b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</a:b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Server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02740" y="1324520"/>
            <a:ext cx="1946390" cy="1028256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9" name="Google Shape;169;p7"/>
          <p:cNvPicPr preferRelativeResize="0"/>
          <p:nvPr/>
        </p:nvPicPr>
        <p:blipFill rotWithShape="1">
          <a:blip r:embed="rId8">
            <a:alphaModFix/>
          </a:blip>
          <a:srcRect l="46966" t="53585" r="31283" b="15996"/>
          <a:stretch/>
        </p:blipFill>
        <p:spPr>
          <a:xfrm>
            <a:off x="1727659" y="2811543"/>
            <a:ext cx="629752" cy="658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0" name="Google Shape;170;p7"/>
          <p:cNvCxnSpPr/>
          <p:nvPr/>
        </p:nvCxnSpPr>
        <p:spPr>
          <a:xfrm>
            <a:off x="1975935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cxnSp>
        <p:nvCxnSpPr>
          <p:cNvPr id="171" name="Google Shape;171;p7"/>
          <p:cNvCxnSpPr/>
          <p:nvPr/>
        </p:nvCxnSpPr>
        <p:spPr>
          <a:xfrm rot="10800000">
            <a:off x="2174346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sp>
        <p:nvSpPr>
          <p:cNvPr id="172" name="Google Shape;172;p7"/>
          <p:cNvSpPr/>
          <p:nvPr/>
        </p:nvSpPr>
        <p:spPr>
          <a:xfrm>
            <a:off x="2984293" y="2917387"/>
            <a:ext cx="1246332" cy="268368"/>
          </a:xfrm>
          <a:prstGeom prst="rect">
            <a:avLst/>
          </a:prstGeom>
          <a:solidFill>
            <a:schemeClr val="accent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RCMD </a:t>
            </a: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module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3" name="Google Shape;173;p7"/>
          <p:cNvCxnSpPr>
            <a:stCxn id="172" idx="0"/>
            <a:endCxn id="168" idx="3"/>
          </p:cNvCxnSpPr>
          <p:nvPr/>
        </p:nvCxnSpPr>
        <p:spPr>
          <a:xfrm rot="5400000" flipH="1">
            <a:off x="2738959" y="2048887"/>
            <a:ext cx="1078800" cy="6582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3118294"/>
              </p:ext>
            </p:extLst>
          </p:nvPr>
        </p:nvGraphicFramePr>
        <p:xfrm>
          <a:off x="232814" y="487201"/>
          <a:ext cx="8084090" cy="31841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779111372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96328355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4277819958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3824146777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2901824487"/>
                    </a:ext>
                  </a:extLst>
                </a:gridCol>
              </a:tblGrid>
              <a:tr h="3294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범위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항목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내용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기간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606576"/>
                  </a:ext>
                </a:extLst>
              </a:tr>
              <a:tr h="408452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/>
                        <a:t>추천 파트</a:t>
                      </a:r>
                      <a:endParaRPr lang="ko-KR" altLang="en-US" sz="11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1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DB </a:t>
                      </a:r>
                      <a:r>
                        <a:rPr lang="ko-KR" altLang="en-US" sz="1100" dirty="0" smtClean="0"/>
                        <a:t>확인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체크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및 복구 확인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정상 작동 </a:t>
                      </a:r>
                      <a:r>
                        <a:rPr lang="ko-KR" altLang="en-US" sz="1100" dirty="0" err="1" smtClean="0">
                          <a:solidFill>
                            <a:srgbClr val="1D1C1D"/>
                          </a:solidFill>
                          <a:latin typeface="NotoSansKR"/>
                        </a:rPr>
                        <a:t>여부등에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대한 확인 절차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10/25~31</a:t>
                      </a:r>
                    </a:p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140962"/>
                  </a:ext>
                </a:extLst>
              </a:tr>
              <a:tr h="72937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2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WSI </a:t>
                      </a:r>
                      <a:r>
                        <a:rPr lang="ko-KR" altLang="en-US" sz="1100" dirty="0" smtClean="0"/>
                        <a:t>분류기 수정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기존 시스템 수정 작업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patch p-value </a:t>
                      </a:r>
                      <a:r>
                        <a:rPr lang="ko-KR" altLang="en-US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정보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생성하도록 변경 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변경 필요 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u="sng" dirty="0" err="1" smtClean="0">
                          <a:solidFill>
                            <a:srgbClr val="1D1C1D"/>
                          </a:solidFill>
                          <a:latin typeface="NotoSansKR"/>
                        </a:rPr>
                        <a:t>씨젠</a:t>
                      </a:r>
                      <a:r>
                        <a:rPr lang="ko-KR" altLang="en-US" sz="1100" u="sng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</a:t>
                      </a:r>
                      <a:r>
                        <a:rPr lang="en-US" altLang="ko-KR" sz="1100" u="sng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AI </a:t>
                      </a:r>
                      <a:r>
                        <a:rPr lang="ko-KR" altLang="en-US" sz="1100" u="sng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팀과 협의 필요함</a:t>
                      </a:r>
                      <a:endParaRPr lang="ko-KR" altLang="en-US" sz="1100" u="sng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11/1~11/9</a:t>
                      </a:r>
                    </a:p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6525897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3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11/7~15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402882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4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Patch </a:t>
                      </a:r>
                      <a:r>
                        <a:rPr lang="ko-KR" altLang="en-US" sz="1100" dirty="0" smtClean="0"/>
                        <a:t>추천 모듈 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패치 추천 모듈 설치 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region-based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기반 알고리즘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11/15~25</a:t>
                      </a:r>
                    </a:p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en-US" altLang="ko-KR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1</a:t>
                      </a:r>
                      <a:r>
                        <a:rPr lang="ko-KR" altLang="en-US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차 완료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849067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Patch generator </a:t>
                      </a:r>
                      <a:r>
                        <a:rPr lang="ko-KR" altLang="en-US" sz="1100" dirty="0" smtClean="0"/>
                        <a:t>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패치 </a:t>
                      </a:r>
                      <a:r>
                        <a:rPr lang="ko-KR" altLang="en-US" sz="1100" dirty="0" err="1" smtClean="0">
                          <a:solidFill>
                            <a:srgbClr val="1D1C1D"/>
                          </a:solidFill>
                          <a:latin typeface="NotoSansKR"/>
                        </a:rPr>
                        <a:t>생성기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11/24~12/2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4968186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6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/>
                        <a:t>추천 파트 모듈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파트 모듈의 정상 작동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12/3~9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494452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528339" y="4119957"/>
            <a:ext cx="77402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* 추천 모듈 테스트는 </a:t>
            </a:r>
            <a:r>
              <a:rPr lang="en-US" altLang="ko-KR" sz="1200" dirty="0">
                <a:solidFill>
                  <a:srgbClr val="1D1C1D"/>
                </a:solidFill>
                <a:latin typeface="NotoSansKR"/>
              </a:rPr>
              <a:t>UI 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개발 및 사용이 가능한 </a:t>
            </a:r>
            <a:r>
              <a:rPr lang="ko-KR" altLang="en-US" sz="1200" dirty="0" err="1">
                <a:solidFill>
                  <a:srgbClr val="1D1C1D"/>
                </a:solidFill>
                <a:latin typeface="NotoSansKR"/>
              </a:rPr>
              <a:t>수준일때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 테스트 </a:t>
            </a:r>
            <a:r>
              <a:rPr lang="ko-KR" altLang="en-US" sz="1200" dirty="0" smtClean="0">
                <a:solidFill>
                  <a:srgbClr val="1D1C1D"/>
                </a:solidFill>
                <a:latin typeface="NotoSansKR"/>
              </a:rPr>
              <a:t>가능</a:t>
            </a:r>
            <a:endParaRPr lang="en-US" altLang="ko-KR" sz="1200" dirty="0">
              <a:solidFill>
                <a:srgbClr val="1D1C1D"/>
              </a:solidFill>
              <a:latin typeface="NotoSansKR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86097" y="38548"/>
            <a:ext cx="77540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>
                <a:solidFill>
                  <a:srgbClr val="1D1C1D"/>
                </a:solidFill>
                <a:latin typeface="NotoSansKR"/>
              </a:rPr>
              <a:t>추후 개발 계획 </a:t>
            </a:r>
            <a:r>
              <a:rPr lang="en-US" altLang="ko-KR" sz="1200" b="1" dirty="0">
                <a:solidFill>
                  <a:srgbClr val="1D1C1D"/>
                </a:solidFill>
                <a:latin typeface="NotoSansKR"/>
              </a:rPr>
              <a:t>(AL)</a:t>
            </a:r>
            <a:r>
              <a:rPr lang="ko-KR" altLang="en-US" sz="1200" dirty="0"/>
              <a:t/>
            </a:r>
            <a:br>
              <a:rPr lang="ko-KR" altLang="en-US" sz="1200" dirty="0"/>
            </a:b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* 개발 계획은 현재 서버에 대한 현황 파악이 완전하지 않음으로</a:t>
            </a:r>
            <a:r>
              <a:rPr lang="en-US" altLang="ko-KR" sz="1200" i="1" dirty="0">
                <a:solidFill>
                  <a:srgbClr val="1D1C1D"/>
                </a:solidFill>
                <a:latin typeface="NotoSansKR"/>
              </a:rPr>
              <a:t>, </a:t>
            </a:r>
            <a:r>
              <a:rPr lang="ko-KR" altLang="en-US" sz="1200" i="1" dirty="0" err="1">
                <a:solidFill>
                  <a:srgbClr val="1D1C1D"/>
                </a:solidFill>
                <a:latin typeface="NotoSansKR"/>
              </a:rPr>
              <a:t>변경될수</a:t>
            </a: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 있음</a:t>
            </a:r>
            <a:endParaRPr lang="ko-KR" altLang="en-US" sz="1200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8001"/>
              </p:ext>
            </p:extLst>
          </p:nvPr>
        </p:nvGraphicFramePr>
        <p:xfrm>
          <a:off x="232814" y="4367598"/>
          <a:ext cx="8084090" cy="24904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292485691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045073181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478880783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437052186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718948964"/>
                    </a:ext>
                  </a:extLst>
                </a:gridCol>
              </a:tblGrid>
              <a:tr h="396101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훈련 파트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협의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대한 구성을 최종적으로 정의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테스트를 통해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 oracle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 업무 처리 </a:t>
                      </a:r>
                      <a:r>
                        <a:rPr lang="ko-KR" altLang="en-US" sz="1100" b="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가능량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하루 적합한 추천수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작업 기간 등을 고려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1803349"/>
                  </a:ext>
                </a:extLst>
              </a:tr>
              <a:tr h="70732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patch training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생성된 패치로 모델 훈련이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모델의 저장 방법 및 관리 방법 등을 협의 필요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12/9 ~ 1216 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416100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 training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 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수집된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모델 훈련이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 모델의 저장 방법 및 관리 방법 등을 협의 필요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12/19 ~ 12/23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174662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전체 모듈 테스트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및 훈련 파트에 대한 작동 확인 및 모델 성능의 영향 등을 평가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12/23 ~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630496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194647"/>
              </p:ext>
            </p:extLst>
          </p:nvPr>
        </p:nvGraphicFramePr>
        <p:xfrm>
          <a:off x="232814" y="3711535"/>
          <a:ext cx="8084090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334312076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93689856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841078626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783737320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3732176948"/>
                    </a:ext>
                  </a:extLst>
                </a:gridCol>
              </a:tblGrid>
              <a:tr h="396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협의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개발과 관련한 주요 내용 논의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</a:t>
                      </a:r>
                      <a:r>
                        <a:rPr lang="ko-KR" altLang="en-US" sz="1100" b="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기능등에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대한 협의 필요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11/1~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4673636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1217669" y="2439930"/>
            <a:ext cx="7099235" cy="42274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643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시스템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82045"/>
            <a:ext cx="736092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latinLnBrk="0">
              <a:buClr>
                <a:srgbClr val="000000"/>
              </a:buClr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</a:t>
            </a: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learning – </a:t>
            </a:r>
            <a:r>
              <a:rPr lang="en-US" sz="2000" noProof="0" dirty="0" smtClean="0">
                <a:sym typeface="Calibri"/>
              </a:rPr>
              <a:t>UI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30279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8935"/>
            <a:ext cx="9165465" cy="469883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3604002" y="941970"/>
            <a:ext cx="935833" cy="31705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/>
          <p:cNvCxnSpPr/>
          <p:nvPr/>
        </p:nvCxnSpPr>
        <p:spPr>
          <a:xfrm flipH="1">
            <a:off x="2485881" y="1259023"/>
            <a:ext cx="1461202" cy="62951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/>
          <p:nvPr/>
        </p:nvCxnSpPr>
        <p:spPr>
          <a:xfrm>
            <a:off x="2279108" y="2251538"/>
            <a:ext cx="13784" cy="1185503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/>
          <p:nvPr/>
        </p:nvCxnSpPr>
        <p:spPr>
          <a:xfrm flipH="1" flipV="1">
            <a:off x="6534054" y="4159058"/>
            <a:ext cx="620323" cy="210450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0261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1912"/>
            <a:ext cx="9145692" cy="470985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-668570" y="5031715"/>
            <a:ext cx="680745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추천된 패치에 대한 가시성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색상 변경 의견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추천된 패치와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결과에 대한 명확한 구분이 가도록 변경 의견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Drag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 multi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selection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추천 이외에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학습을 원하는 경우에 대한 고려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181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46206" y="628444"/>
            <a:ext cx="8501868" cy="62324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: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–UI-</a:t>
            </a:r>
            <a:r>
              <a:rPr lang="en-US" altLang="ko-KR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Orcale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의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interaction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을 고려 및 가정하여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작성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좀더 간략하고 쉽게 변경 요청 받음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현재 고려해야하는 </a:t>
            </a:r>
            <a:r>
              <a:rPr lang="ko-KR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이슈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‘</a:t>
            </a:r>
            <a:r>
              <a:rPr lang="en-US" altLang="ko-KR" sz="1400" u="sng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Oracle_selection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에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대한 추가적 코드 및 전체적 변경이 필요함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예상보다 추가적 상황이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많음 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UI</a:t>
            </a:r>
            <a:r>
              <a:rPr lang="ko-KR" altLang="en-US" sz="14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에서 직접 정보를 </a:t>
            </a:r>
            <a:r>
              <a:rPr lang="en-US" altLang="ko-KR" sz="14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insert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하는 경우에 대한 다양한 고려가 필요함</a:t>
            </a:r>
            <a:endParaRPr lang="ko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학습이 완료된 경우 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UI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상 표시 방법 협의 필요함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협의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필요 사항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논의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추천하지 않은 패치에 대한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학습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검사결과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검수 중 발견한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경우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추천하지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않은 패치에 대한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WSI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정보 관리 방법 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예시  패치를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개만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(*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슬라이드를 추가를 고려해야함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기존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패치는 슬라이드에 종속 됨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학습 필요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패치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선택은 슬라이드를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재학습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리스트에 넣은 경우에만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변경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학습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X,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정보는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재학습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대기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에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띄워 야함 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UI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상 패치만 추천된 경우에 대해서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표시 필요함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UI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미팅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6613" y="2782731"/>
            <a:ext cx="7982346" cy="409228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직사각형 8"/>
          <p:cNvSpPr/>
          <p:nvPr/>
        </p:nvSpPr>
        <p:spPr>
          <a:xfrm>
            <a:off x="6462074" y="4017431"/>
            <a:ext cx="4572000" cy="69371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err="1"/>
              <a:t>재학습</a:t>
            </a:r>
            <a:r>
              <a:rPr lang="ko-KR" altLang="en-US" dirty="0"/>
              <a:t> 리스트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추천</a:t>
            </a:r>
            <a:r>
              <a:rPr lang="en-US" altLang="ko-KR" dirty="0"/>
              <a:t>, (</a:t>
            </a:r>
            <a:r>
              <a:rPr lang="ko-KR" altLang="en-US" dirty="0"/>
              <a:t>아직 </a:t>
            </a:r>
            <a:r>
              <a:rPr lang="ko-KR" altLang="en-US" dirty="0" err="1"/>
              <a:t>미선택</a:t>
            </a:r>
            <a:r>
              <a:rPr lang="en-US" altLang="ko-KR" dirty="0"/>
              <a:t>)</a:t>
            </a:r>
            <a:endParaRPr lang="en-US" altLang="ko-KR" dirty="0"/>
          </a:p>
        </p:txBody>
      </p:sp>
      <p:sp>
        <p:nvSpPr>
          <p:cNvPr id="10" name="직사각형 9"/>
          <p:cNvSpPr/>
          <p:nvPr/>
        </p:nvSpPr>
        <p:spPr>
          <a:xfrm>
            <a:off x="6343113" y="5679282"/>
            <a:ext cx="4572000" cy="69371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err="1"/>
              <a:t>재학습</a:t>
            </a:r>
            <a:r>
              <a:rPr lang="ko-KR" altLang="en-US" dirty="0"/>
              <a:t> 대기</a:t>
            </a:r>
            <a:endParaRPr lang="en-US" altLang="ko-KR" dirty="0"/>
          </a:p>
          <a:p>
            <a:r>
              <a:rPr lang="en-US" altLang="ko-KR" dirty="0" smtClean="0"/>
              <a:t>- </a:t>
            </a:r>
            <a:r>
              <a:rPr lang="ko-KR" altLang="en-US" dirty="0" err="1"/>
              <a:t>비추천</a:t>
            </a:r>
            <a:r>
              <a:rPr lang="en-US" altLang="ko-KR" dirty="0"/>
              <a:t>, </a:t>
            </a:r>
            <a:r>
              <a:rPr lang="ko-KR" altLang="en-US" dirty="0"/>
              <a:t>전문의 선택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 smtClean="0"/>
              <a:t>추천</a:t>
            </a:r>
            <a:r>
              <a:rPr lang="en-US" altLang="ko-KR" dirty="0"/>
              <a:t>,</a:t>
            </a:r>
            <a:r>
              <a:rPr lang="ko-KR" altLang="en-US" dirty="0"/>
              <a:t> 전문의 선택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01470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46206" y="628444"/>
            <a:ext cx="8501868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협의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필요 사항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논의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WSI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비추천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케이스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검사 결과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검토중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UI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쪽에서 인서트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협의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Ui</a:t>
            </a:r>
            <a:r>
              <a:rPr lang="en-US" altLang="ko-KR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4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insert 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단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ko-KR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copy_path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입력 불가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Copy_path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없는 경우에 대해서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비추천으로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인지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가능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slide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실제 복사 기능 필요함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카이스트 모듈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Col [</a:t>
            </a:r>
            <a:r>
              <a:rPr lang="en-US" altLang="ko-KR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rcmd_patch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테이블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X_scale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ko-KR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Y_scale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삭제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(UI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코드 상에서 입력이 어려움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기타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학습 여부를 구분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할 수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있는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코드 필요</a:t>
            </a:r>
            <a:endParaRPr lang="ko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좀 더 쉽게 재 작성 요청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학습 대상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슬라이드만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(WSI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분류기 용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학습 필요한 패치만 따로 실제로 생성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패치 분류기 용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UI post: 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패치 구분해서 학습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필요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UI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미팅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6613" y="2782731"/>
            <a:ext cx="7982346" cy="409228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직사각형 8"/>
          <p:cNvSpPr/>
          <p:nvPr/>
        </p:nvSpPr>
        <p:spPr>
          <a:xfrm>
            <a:off x="6462074" y="4017431"/>
            <a:ext cx="4572000" cy="69371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err="1"/>
              <a:t>재학습</a:t>
            </a:r>
            <a:r>
              <a:rPr lang="ko-KR" altLang="en-US" dirty="0"/>
              <a:t> 리스트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추천</a:t>
            </a:r>
            <a:r>
              <a:rPr lang="en-US" altLang="ko-KR" dirty="0"/>
              <a:t>, (</a:t>
            </a:r>
            <a:r>
              <a:rPr lang="ko-KR" altLang="en-US" dirty="0"/>
              <a:t>아직 </a:t>
            </a:r>
            <a:r>
              <a:rPr lang="ko-KR" altLang="en-US" dirty="0" err="1"/>
              <a:t>미선택</a:t>
            </a:r>
            <a:r>
              <a:rPr lang="en-US" altLang="ko-KR" dirty="0"/>
              <a:t>)</a:t>
            </a:r>
            <a:endParaRPr lang="en-US" altLang="ko-KR" dirty="0"/>
          </a:p>
        </p:txBody>
      </p:sp>
      <p:sp>
        <p:nvSpPr>
          <p:cNvPr id="10" name="직사각형 9"/>
          <p:cNvSpPr/>
          <p:nvPr/>
        </p:nvSpPr>
        <p:spPr>
          <a:xfrm>
            <a:off x="6343113" y="5679282"/>
            <a:ext cx="4572000" cy="69371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err="1"/>
              <a:t>재학습</a:t>
            </a:r>
            <a:r>
              <a:rPr lang="ko-KR" altLang="en-US" dirty="0"/>
              <a:t> 대기</a:t>
            </a:r>
            <a:endParaRPr lang="en-US" altLang="ko-KR" dirty="0"/>
          </a:p>
          <a:p>
            <a:r>
              <a:rPr lang="en-US" altLang="ko-KR" dirty="0" smtClean="0"/>
              <a:t>- </a:t>
            </a:r>
            <a:r>
              <a:rPr lang="ko-KR" altLang="en-US" dirty="0" err="1"/>
              <a:t>비추천</a:t>
            </a:r>
            <a:r>
              <a:rPr lang="en-US" altLang="ko-KR" dirty="0"/>
              <a:t>, </a:t>
            </a:r>
            <a:r>
              <a:rPr lang="ko-KR" altLang="en-US" dirty="0"/>
              <a:t>전문의 선택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 smtClean="0"/>
              <a:t>추천</a:t>
            </a:r>
            <a:r>
              <a:rPr lang="en-US" altLang="ko-KR" dirty="0"/>
              <a:t>,</a:t>
            </a:r>
            <a:r>
              <a:rPr lang="ko-KR" altLang="en-US" dirty="0"/>
              <a:t> 전문의 선택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26090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시스템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82045"/>
            <a:ext cx="736092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latinLnBrk="0">
              <a:buClr>
                <a:srgbClr val="000000"/>
              </a:buClr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</a:t>
            </a: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learning – </a:t>
            </a:r>
            <a:r>
              <a:rPr lang="en-US" sz="2000" noProof="0" dirty="0" smtClean="0">
                <a:sym typeface="Calibri"/>
              </a:rPr>
              <a:t>Patch </a:t>
            </a:r>
            <a:r>
              <a:rPr lang="ko-KR" altLang="en-US" sz="2000" noProof="0" dirty="0" smtClean="0">
                <a:sym typeface="Calibri"/>
              </a:rPr>
              <a:t>추천 모듈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770853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75078</TotalTime>
  <Words>959</Words>
  <Application>Microsoft Office PowerPoint</Application>
  <PresentationFormat>화면 슬라이드 쇼(4:3)</PresentationFormat>
  <Paragraphs>187</Paragraphs>
  <Slides>11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11</vt:i4>
      </vt:variant>
    </vt:vector>
  </HeadingPairs>
  <TitlesOfParts>
    <vt:vector size="20" baseType="lpstr">
      <vt:lpstr>Cordia New</vt:lpstr>
      <vt:lpstr>NotoSansKR</vt:lpstr>
      <vt:lpstr>맑은 고딕</vt:lpstr>
      <vt:lpstr>Arial</vt:lpstr>
      <vt:lpstr>Calibri</vt:lpstr>
      <vt:lpstr>Calibri Light</vt:lpstr>
      <vt:lpstr>Times New Roman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mujinkim</cp:lastModifiedBy>
  <cp:revision>1165</cp:revision>
  <dcterms:created xsi:type="dcterms:W3CDTF">2021-03-24T07:36:17Z</dcterms:created>
  <dcterms:modified xsi:type="dcterms:W3CDTF">2022-11-22T06:13:11Z</dcterms:modified>
</cp:coreProperties>
</file>